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2" r:id="rId4"/>
  </p:sldMasterIdLst>
  <p:notesMasterIdLst>
    <p:notesMasterId r:id="rId16"/>
  </p:notesMasterIdLst>
  <p:sldIdLst>
    <p:sldId id="256" r:id="rId5"/>
    <p:sldId id="257" r:id="rId6"/>
    <p:sldId id="258" r:id="rId7"/>
    <p:sldId id="259" r:id="rId8"/>
    <p:sldId id="260" r:id="rId9"/>
    <p:sldId id="261" r:id="rId10"/>
    <p:sldId id="268" r:id="rId11"/>
    <p:sldId id="269" r:id="rId12"/>
    <p:sldId id="270" r:id="rId13"/>
    <p:sldId id="271" r:id="rId14"/>
    <p:sldId id="272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4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 showGuides="1">
      <p:cViewPr varScale="1">
        <p:scale>
          <a:sx n="102" d="100"/>
          <a:sy n="102" d="100"/>
        </p:scale>
        <p:origin x="1824" y="150"/>
      </p:cViewPr>
      <p:guideLst>
        <p:guide orient="horz" pos="2448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072838-DFB4-4CE5-9ADA-4DFF4B893783}" type="datetimeFigureOut">
              <a:rPr lang="en-US" smtClean="0"/>
              <a:t>5/30/2024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277877-A26F-4095-9FE1-08DDF23C3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6470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277877-A26F-4095-9FE1-08DDF23C361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3717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9A1C012-8297-4361-ACE8-A2509FB18911}"/>
              </a:ext>
            </a:extLst>
          </p:cNvPr>
          <p:cNvSpPr/>
          <p:nvPr/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EC2572-8518-46FF-8F60-FE2963DF4A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0120" y="640080"/>
            <a:ext cx="10268712" cy="3227832"/>
          </a:xfrm>
        </p:spPr>
        <p:txBody>
          <a:bodyPr anchor="b">
            <a:normAutofit/>
          </a:bodyPr>
          <a:lstStyle>
            <a:lvl1pPr algn="ctr">
              <a:defRPr sz="88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A0C76A-7715-48A4-8CF5-14BBF61962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0120" y="4526280"/>
            <a:ext cx="10268712" cy="1508760"/>
          </a:xfrm>
        </p:spPr>
        <p:txBody>
          <a:bodyPr>
            <a:normAutofit/>
          </a:bodyPr>
          <a:lstStyle>
            <a:lvl1pPr marL="0" indent="0" algn="ctr">
              <a:buNone/>
              <a:defRPr sz="36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2D4EF84-F7DF-49C5-9285-301284ADB9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A37D6D71-8B28-4ED6-B932-04B197003D23}" type="datetimeFigureOut">
              <a:rPr lang="en-US" smtClean="0"/>
              <a:pPr algn="r"/>
              <a:t>5/30/2024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81266E04-79AF-49EF-86BC-DB29D304B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90DF5B53-9A9A-46CE-A910-25ADA5875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650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6327B9-64C6-4AFE-8E67-F60CD17A80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92656D-F600-4D76-8A0F-BDBE78759B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A13412-4939-4879-B91F-BB5B029B6C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5/30/2024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5237DB9-DE7D-4687-82D7-612600F06C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C819356-0444-4C23-82D3-E2FDE28D3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45590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EB51B7C-D548-4AB7-90A4-C196105E6D56}"/>
              </a:ext>
            </a:extLst>
          </p:cNvPr>
          <p:cNvSpPr/>
          <p:nvPr/>
        </p:nvSpPr>
        <p:spPr>
          <a:xfrm>
            <a:off x="7108274" y="0"/>
            <a:ext cx="508372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32DC521B-8B54-4843-9FF4-B2C30FA0043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751740" y="643467"/>
            <a:ext cx="3477092" cy="5533495"/>
          </a:xfrm>
        </p:spPr>
        <p:txBody>
          <a:bodyPr vert="eaVert" tIns="9144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10E3F10-9E27-41E6-A965-4243E37BE3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960120" y="643467"/>
            <a:ext cx="5504687" cy="5533496"/>
          </a:xfrm>
        </p:spPr>
        <p:txBody>
          <a:bodyPr vert="eaVert" tIns="91440" bIns="9144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341D62D-51A0-4AD7-8027-BF548FB6AAF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17898" y="6356350"/>
            <a:ext cx="252279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A37D6D71-8B28-4ED6-B932-04B197003D23}" type="datetimeFigureOut">
              <a:rPr lang="en-US" smtClean="0"/>
              <a:pPr algn="r"/>
              <a:t>5/30/2024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5857492-A701-44A1-B1D5-7B2C8CD065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ED2E8AE-F1AA-4D19-A434-102501D3B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7195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80910-921F-4143-AB01-0F0AFC290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0182FC-5A0B-4C24-A6ED-990ED5BA90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B6172F4-3DB0-4AE3-8926-081B78034C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5/30/2024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25F1358-C731-465B-BCB1-2CCBFD6ECF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D59536-57D3-4C8A-A207-568465A32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79176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81E0804-8E9E-4C6E-B18D-44FE715B239E}"/>
              </a:ext>
            </a:extLst>
          </p:cNvPr>
          <p:cNvSpPr/>
          <p:nvPr/>
        </p:nvSpPr>
        <p:spPr>
          <a:xfrm>
            <a:off x="0" y="0"/>
            <a:ext cx="12192000" cy="42249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278AA1-17A5-44BF-8791-EACDA31F5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768096"/>
            <a:ext cx="10268712" cy="3136392"/>
          </a:xfrm>
        </p:spPr>
        <p:txBody>
          <a:bodyPr anchor="b">
            <a:normAutofit/>
          </a:bodyPr>
          <a:lstStyle>
            <a:lvl1pPr>
              <a:defRPr sz="7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1203A5-DA79-4778-AB85-1503657484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0" y="4544568"/>
            <a:ext cx="10268712" cy="1545336"/>
          </a:xfrm>
        </p:spPr>
        <p:txBody>
          <a:bodyPr>
            <a:normAutofit/>
          </a:bodyPr>
          <a:lstStyle>
            <a:lvl1pPr marL="0" indent="0">
              <a:buNone/>
              <a:defRPr sz="36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CE3B1B5E-0912-44AE-BAED-70B980E53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5/30/2024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346C82F1-A7B2-4F03-A26B-59D79BF5B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B1DC1ABC-47A9-477B-A29D-F6690EE6B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04203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5F398-F05F-4793-9FA5-5B817EB95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17F1CD-2CD4-4BBB-AB36-73A20B1A8D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60120" y="2587752"/>
            <a:ext cx="4815840" cy="35935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7BBE02-B884-4CCC-9CBD-13B792BBA2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2992" y="2583371"/>
            <a:ext cx="4815840" cy="35935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B7FBE509-AA68-4D63-A589-AD5DE7FFFE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5/30/2024</a:t>
            </a:fld>
            <a:endParaRPr lang="en-US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9C1A4D52-57E4-4F45-BC2C-9FD73E9CEC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E76AD5E1-358D-4236-85AE-74713259E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91185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87D32C-166A-4FBE-B24D-C257690954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1" y="2587752"/>
            <a:ext cx="4818888" cy="892048"/>
          </a:xfrm>
        </p:spPr>
        <p:txBody>
          <a:bodyPr anchor="ctr"/>
          <a:lstStyle>
            <a:lvl1pPr marL="0" indent="0">
              <a:buNone/>
              <a:defRPr sz="26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9EC567-F249-462A-B71A-9C40D50E26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60120" y="3594538"/>
            <a:ext cx="4818888" cy="25868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B7D2C6-69D1-4DE4-BF68-5FB0623DB9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09944" y="2587752"/>
            <a:ext cx="4818888" cy="892048"/>
          </a:xfrm>
        </p:spPr>
        <p:txBody>
          <a:bodyPr anchor="ctr"/>
          <a:lstStyle>
            <a:lvl1pPr marL="0" indent="0">
              <a:buNone/>
              <a:defRPr sz="26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3367CC7-ED09-4F8D-A39A-C5969D33B9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09944" y="3594538"/>
            <a:ext cx="4818888" cy="25868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5F92A44F-DE98-4FB5-B474-5DCCDD267A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5/30/2024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3ACC79DA-A9E4-4E93-93F1-81907A901B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404DFE57-AA80-4ED8-AD77-35CC56F3F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FB62259C-ADDF-4293-AD3B-AB2E04A74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153777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C7BA0-DC57-452F-85B7-C979AA690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1C53797-8D72-4774-AC93-EB9FDD650C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5/30/2024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E945AB7-1A32-4516-ABF9-B40958AE2E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22923C3-1D67-4089-A6B1-9A10315E8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02071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0A8DC1-14F6-453B-A724-D6493F063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5/30/2024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63FF0-1A91-4698-B12A-112D053735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066D53-44B3-4F04-93FD-9756A6013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75966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83A0FE-F7E3-433E-9A29-D778690D22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2591850"/>
            <a:ext cx="6045644" cy="359359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94B15D-55F5-4208-AF40-41CAFEB56F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60120" y="2591850"/>
            <a:ext cx="3811905" cy="3277137"/>
          </a:xfrm>
        </p:spPr>
        <p:txBody>
          <a:bodyPr anchor="ctr"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E8A46CE7-2F0F-4C85-B633-B9FCB8347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5/30/2024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0900919-3A73-4918-9D97-8DBE7ABB7A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8BC1001-E44E-4A9A-9E60-2E319A844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A125AC31-022C-40AA-B65C-C9AC48395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080097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797A575-703F-410E-9A84-F9B578FEAE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2267712"/>
            <a:ext cx="6571469" cy="4590288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18B509-934D-400A-A922-45B61AC6ED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235971" y="2587752"/>
            <a:ext cx="3992856" cy="3593592"/>
          </a:xfrm>
        </p:spPr>
        <p:txBody>
          <a:bodyPr anchor="ctr"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99813C51-6954-4F3A-A043-D1BCC8B50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5/30/2024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0AC32FB-49A3-40E4-9D24-1775970436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endParaRPr lang="en-US" dirty="0">
              <a:effectLst>
                <a:outerShdw blurRad="50800" dist="38100" dir="2700000" algn="tl" rotWithShape="0">
                  <a:prstClr val="black">
                    <a:alpha val="43000"/>
                  </a:prstClr>
                </a:outerShdw>
              </a:effectLst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C93F5E6-DAE6-447B-8038-5F4C9A799F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FF97FB-514D-4FE8-A9A4-E9A111A56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018281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D153959-30FA-4987-A094-7243641F474B}"/>
              </a:ext>
            </a:extLst>
          </p:cNvPr>
          <p:cNvSpPr/>
          <p:nvPr/>
        </p:nvSpPr>
        <p:spPr>
          <a:xfrm>
            <a:off x="0" y="0"/>
            <a:ext cx="12192000" cy="22649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0216229-A6DB-436A-B327-667E80F0A5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317814"/>
            <a:ext cx="10268712" cy="17007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2B351D-270D-480D-8AF5-6A213ED2B3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0" y="2587752"/>
            <a:ext cx="10268712" cy="35935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EB0E73-3310-4A8F-BB4A-7A6A99121A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903720" y="6356350"/>
            <a:ext cx="32369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just">
              <a:defRPr sz="1200" spc="50" baseline="0">
                <a:solidFill>
                  <a:schemeClr val="tx1"/>
                </a:solidFill>
              </a:defRPr>
            </a:lvl1pPr>
          </a:lstStyle>
          <a:p>
            <a:pPr algn="r"/>
            <a:fld id="{A37D6D71-8B28-4ED6-B932-04B197003D23}" type="datetimeFigureOut">
              <a:rPr lang="en-US" smtClean="0"/>
              <a:pPr algn="r"/>
              <a:t>5/30/2024</a:t>
            </a:fld>
            <a:endParaRPr lang="en-US" spc="5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81C4C0-515B-4404-A780-C31E7DFE54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60120" y="6356350"/>
            <a:ext cx="55046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all" spc="50" baseline="0">
                <a:solidFill>
                  <a:schemeClr val="tx1"/>
                </a:solidFill>
              </a:defRPr>
            </a:lvl1pPr>
          </a:lstStyle>
          <a:p>
            <a:endParaRPr lang="en-US" spc="5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4C30C7-F013-428C-A6F7-A8CCCD14CE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96144" y="6356350"/>
            <a:ext cx="9326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1184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05" r:id="rId6"/>
    <p:sldLayoutId id="2147483701" r:id="rId7"/>
    <p:sldLayoutId id="2147483702" r:id="rId8"/>
    <p:sldLayoutId id="2147483703" r:id="rId9"/>
    <p:sldLayoutId id="2147483704" r:id="rId10"/>
    <p:sldLayoutId id="214748370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600" kern="1200" cap="all" spc="120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1000"/>
        </a:lnSpc>
        <a:spcBef>
          <a:spcPts val="700"/>
        </a:spcBef>
        <a:spcAft>
          <a:spcPts val="700"/>
        </a:spcAft>
        <a:buFont typeface="Arial" panose="020B0604020202020204" pitchFamily="34" charset="0"/>
        <a:buNone/>
        <a:defRPr sz="2600" kern="1200" spc="50" baseline="0">
          <a:solidFill>
            <a:schemeClr val="tx1"/>
          </a:solidFill>
          <a:latin typeface="+mn-lt"/>
          <a:ea typeface="+mn-ea"/>
          <a:cs typeface="+mn-cs"/>
        </a:defRPr>
      </a:lvl1pPr>
      <a:lvl2pPr marL="274320" indent="-274320" algn="l" defTabSz="914400" rtl="0" eaLnBrk="1" latinLnBrk="0" hangingPunct="1">
        <a:lnSpc>
          <a:spcPct val="101000"/>
        </a:lnSpc>
        <a:spcBef>
          <a:spcPts val="400"/>
        </a:spcBef>
        <a:spcAft>
          <a:spcPts val="400"/>
        </a:spcAft>
        <a:buClrTx/>
        <a:buFont typeface="Wingdings" panose="05000000000000000000" pitchFamily="2" charset="2"/>
        <a:buChar char="§"/>
        <a:defRPr sz="2300" kern="1200" spc="50" baseline="0">
          <a:solidFill>
            <a:schemeClr val="tx1"/>
          </a:solidFill>
          <a:latin typeface="+mn-lt"/>
          <a:ea typeface="+mn-ea"/>
          <a:cs typeface="+mn-cs"/>
        </a:defRPr>
      </a:lvl2pPr>
      <a:lvl3pPr marL="274320" indent="0" algn="l" defTabSz="914400" rtl="0" eaLnBrk="1" latinLnBrk="0" hangingPunct="1">
        <a:lnSpc>
          <a:spcPct val="101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800" b="1" kern="1200" spc="50" baseline="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274320" algn="l" defTabSz="914400" rtl="0" eaLnBrk="1" latinLnBrk="0" hangingPunct="1">
        <a:lnSpc>
          <a:spcPct val="101000"/>
        </a:lnSpc>
        <a:spcBef>
          <a:spcPts val="400"/>
        </a:spcBef>
        <a:spcAft>
          <a:spcPts val="400"/>
        </a:spcAft>
        <a:buClrTx/>
        <a:buFont typeface="Wingdings" panose="05000000000000000000" pitchFamily="2" charset="2"/>
        <a:buChar char="§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4pPr>
      <a:lvl5pPr marL="594360" indent="0" algn="l" defTabSz="914400" rtl="0" eaLnBrk="1" latinLnBrk="0" hangingPunct="1">
        <a:lnSpc>
          <a:spcPct val="101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800" b="1" kern="1200" spc="5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7462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65E0E3C-32F3-480B-9842-7611BBE2E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7345" y="0"/>
            <a:ext cx="753465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98FF2C-9A31-0318-D082-0FADEC0FEE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15736" y="640081"/>
            <a:ext cx="5916145" cy="3812102"/>
          </a:xfrm>
        </p:spPr>
        <p:txBody>
          <a:bodyPr anchor="b">
            <a:normAutofit/>
          </a:bodyPr>
          <a:lstStyle/>
          <a:p>
            <a:pPr algn="l"/>
            <a:r>
              <a:rPr lang="en-US" sz="7500" dirty="0">
                <a:solidFill>
                  <a:schemeClr val="bg1"/>
                </a:solidFill>
              </a:rPr>
              <a:t>OOP Mini Project Presentation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572A5B6-2E01-1C48-CFB5-76EEAE46A1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15735" y="4646030"/>
            <a:ext cx="5916145" cy="1344868"/>
          </a:xfrm>
        </p:spPr>
        <p:txBody>
          <a:bodyPr anchor="t">
            <a:normAutofit/>
          </a:bodyPr>
          <a:lstStyle/>
          <a:p>
            <a:pPr algn="l"/>
            <a:r>
              <a:rPr lang="en-US" dirty="0">
                <a:latin typeface="+mj-lt"/>
              </a:rPr>
              <a:t>Topic: 6.Ô </a:t>
            </a:r>
            <a:r>
              <a:rPr lang="en-US" dirty="0" err="1">
                <a:latin typeface="+mj-lt"/>
              </a:rPr>
              <a:t>Ăn</a:t>
            </a:r>
            <a:r>
              <a:rPr lang="en-US" dirty="0">
                <a:latin typeface="+mj-lt"/>
              </a:rPr>
              <a:t> Quan</a:t>
            </a:r>
          </a:p>
          <a:p>
            <a:pPr algn="l"/>
            <a:r>
              <a:rPr lang="en-US" dirty="0">
                <a:latin typeface="+mj-lt"/>
              </a:rPr>
              <a:t>Group: 16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C16857-5D5E-9DBA-2B38-8AE246CCE2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368" r="19300" b="-1"/>
          <a:stretch/>
        </p:blipFill>
        <p:spPr>
          <a:xfrm>
            <a:off x="20" y="10"/>
            <a:ext cx="4657325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740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E5DC2709-ED03-685A-0C7F-28381639F6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71991" y="-610242"/>
            <a:ext cx="12771991" cy="767430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D279EC6-212B-2A79-9CA2-3939E4224658}"/>
              </a:ext>
            </a:extLst>
          </p:cNvPr>
          <p:cNvSpPr/>
          <p:nvPr/>
        </p:nvSpPr>
        <p:spPr>
          <a:xfrm>
            <a:off x="0" y="0"/>
            <a:ext cx="12192000" cy="13208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8CED56-8AE0-DFCD-065F-533501D089E3}"/>
              </a:ext>
            </a:extLst>
          </p:cNvPr>
          <p:cNvSpPr txBox="1"/>
          <p:nvPr/>
        </p:nvSpPr>
        <p:spPr>
          <a:xfrm>
            <a:off x="1734312" y="229513"/>
            <a:ext cx="872337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dirty="0">
                <a:solidFill>
                  <a:schemeClr val="bg1"/>
                </a:solidFill>
                <a:latin typeface="+mj-lt"/>
              </a:rPr>
              <a:t>V. OOP Technique explanation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2D9CDF-BDF0-4D11-B632-C04D62EBDB9B}"/>
              </a:ext>
            </a:extLst>
          </p:cNvPr>
          <p:cNvSpPr txBox="1"/>
          <p:nvPr/>
        </p:nvSpPr>
        <p:spPr>
          <a:xfrm>
            <a:off x="745671" y="1699908"/>
            <a:ext cx="1044484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IV. Polymorphism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C4DBFE-52AE-F736-F9AC-AD34CDF0B276}"/>
              </a:ext>
            </a:extLst>
          </p:cNvPr>
          <p:cNvSpPr/>
          <p:nvPr/>
        </p:nvSpPr>
        <p:spPr>
          <a:xfrm>
            <a:off x="-9804714" y="1320800"/>
            <a:ext cx="4902200" cy="553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6BA4D21-15D4-1AE8-154F-C5225042B619}"/>
              </a:ext>
            </a:extLst>
          </p:cNvPr>
          <p:cNvSpPr/>
          <p:nvPr/>
        </p:nvSpPr>
        <p:spPr>
          <a:xfrm>
            <a:off x="-5009012" y="1320800"/>
            <a:ext cx="4902200" cy="553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EE50606-9DF3-E2EC-6D98-75BE7DF106A7}"/>
              </a:ext>
            </a:extLst>
          </p:cNvPr>
          <p:cNvSpPr txBox="1"/>
          <p:nvPr/>
        </p:nvSpPr>
        <p:spPr>
          <a:xfrm>
            <a:off x="1001486" y="4544898"/>
            <a:ext cx="11322756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dirty="0"/>
              <a:t>-    Runtime polymorphism: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300" dirty="0"/>
              <a:t>Class </a:t>
            </a:r>
            <a:r>
              <a:rPr lang="en-US" sz="2300" dirty="0" err="1"/>
              <a:t>MyPanel</a:t>
            </a:r>
            <a:r>
              <a:rPr lang="en-US" sz="2300" dirty="0"/>
              <a:t> override the existing method </a:t>
            </a:r>
            <a:r>
              <a:rPr lang="en-US" sz="2300" dirty="0" err="1"/>
              <a:t>paintComponent</a:t>
            </a:r>
            <a:r>
              <a:rPr lang="en-US" sz="2300" dirty="0"/>
              <a:t> in its parent class, </a:t>
            </a:r>
            <a:r>
              <a:rPr lang="en-US" sz="2300" dirty="0" err="1"/>
              <a:t>JPanel</a:t>
            </a:r>
            <a:r>
              <a:rPr lang="en-US" sz="2300" dirty="0"/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3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3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0FDFF16-C311-6443-AC3E-3A4BE66053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0622" y="5723738"/>
            <a:ext cx="12192000" cy="84974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38981D0-5274-BAD2-23B8-37AE5F5B2280}"/>
              </a:ext>
            </a:extLst>
          </p:cNvPr>
          <p:cNvSpPr txBox="1"/>
          <p:nvPr/>
        </p:nvSpPr>
        <p:spPr>
          <a:xfrm>
            <a:off x="1001486" y="2144917"/>
            <a:ext cx="11056513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2300" dirty="0"/>
              <a:t>Compile–Time polymorphism: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300" dirty="0"/>
              <a:t>Class </a:t>
            </a:r>
            <a:r>
              <a:rPr lang="en-US" sz="2300" dirty="0" err="1"/>
              <a:t>MyPanel</a:t>
            </a:r>
            <a:r>
              <a:rPr lang="en-US" sz="2300" dirty="0"/>
              <a:t> utilizes multiple constructors for different sets of parameters required.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3AF4778-5E52-019C-DE7B-BD51051D6C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362279"/>
            <a:ext cx="12192000" cy="1036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9337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E5DC2709-ED03-685A-0C7F-28381639F6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2771991" y="-610242"/>
            <a:ext cx="12771991" cy="767430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D279EC6-212B-2A79-9CA2-3939E4224658}"/>
              </a:ext>
            </a:extLst>
          </p:cNvPr>
          <p:cNvSpPr/>
          <p:nvPr/>
        </p:nvSpPr>
        <p:spPr>
          <a:xfrm>
            <a:off x="0" y="0"/>
            <a:ext cx="12192000" cy="13208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8CED56-8AE0-DFCD-065F-533501D089E3}"/>
              </a:ext>
            </a:extLst>
          </p:cNvPr>
          <p:cNvSpPr txBox="1"/>
          <p:nvPr/>
        </p:nvSpPr>
        <p:spPr>
          <a:xfrm>
            <a:off x="1734312" y="229513"/>
            <a:ext cx="872337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dirty="0">
                <a:solidFill>
                  <a:schemeClr val="bg1"/>
                </a:solidFill>
                <a:latin typeface="+mj-lt"/>
              </a:rPr>
              <a:t>VI. Project Demo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C4DBFE-52AE-F736-F9AC-AD34CDF0B276}"/>
              </a:ext>
            </a:extLst>
          </p:cNvPr>
          <p:cNvSpPr/>
          <p:nvPr/>
        </p:nvSpPr>
        <p:spPr>
          <a:xfrm>
            <a:off x="-9804714" y="1320800"/>
            <a:ext cx="4902200" cy="553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6BA4D21-15D4-1AE8-154F-C5225042B619}"/>
              </a:ext>
            </a:extLst>
          </p:cNvPr>
          <p:cNvSpPr/>
          <p:nvPr/>
        </p:nvSpPr>
        <p:spPr>
          <a:xfrm>
            <a:off x="-5009012" y="1320800"/>
            <a:ext cx="4902200" cy="553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OOP-BTL-Demo">
            <a:hlinkClick r:id="" action="ppaction://media"/>
            <a:extLst>
              <a:ext uri="{FF2B5EF4-FFF2-40B4-BE49-F238E27FC236}">
                <a16:creationId xmlns:a16="http://schemas.microsoft.com/office/drawing/2014/main" id="{82A33C65-A153-D0A7-2398-4DC8385D3E0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4022" y="1403008"/>
            <a:ext cx="9843931" cy="5330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7185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6138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553272-716A-576F-721A-43C246BEFE4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17500"/>
            <a:ext cx="10267950" cy="1701800"/>
          </a:xfrm>
        </p:spPr>
        <p:txBody>
          <a:bodyPr/>
          <a:lstStyle/>
          <a:p>
            <a:pPr algn="ctr"/>
            <a:r>
              <a:rPr lang="en-US" dirty="0"/>
              <a:t>Content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07B97CF-5348-0E4C-83AA-05130AB71F06}"/>
              </a:ext>
            </a:extLst>
          </p:cNvPr>
          <p:cNvSpPr/>
          <p:nvPr/>
        </p:nvSpPr>
        <p:spPr>
          <a:xfrm>
            <a:off x="0" y="0"/>
            <a:ext cx="12192000" cy="13208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669E11-FD09-1565-6FBE-7F5781A73A88}"/>
              </a:ext>
            </a:extLst>
          </p:cNvPr>
          <p:cNvSpPr txBox="1"/>
          <p:nvPr/>
        </p:nvSpPr>
        <p:spPr>
          <a:xfrm>
            <a:off x="1734312" y="229513"/>
            <a:ext cx="872337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dirty="0">
                <a:solidFill>
                  <a:schemeClr val="bg1"/>
                </a:solidFill>
                <a:latin typeface="+mj-lt"/>
              </a:rPr>
              <a:t>CONTENT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F97C47-5D08-CE1B-3912-CEB93C8ADF6D}"/>
              </a:ext>
            </a:extLst>
          </p:cNvPr>
          <p:cNvSpPr txBox="1"/>
          <p:nvPr/>
        </p:nvSpPr>
        <p:spPr>
          <a:xfrm>
            <a:off x="905256" y="1861309"/>
            <a:ext cx="10753344" cy="4162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indent="-400050">
              <a:lnSpc>
                <a:spcPct val="150000"/>
              </a:lnSpc>
              <a:buAutoNum type="romanUcPeriod"/>
            </a:pPr>
            <a:r>
              <a:rPr lang="en-US" sz="3000" dirty="0"/>
              <a:t> Member and Assignment</a:t>
            </a:r>
          </a:p>
          <a:p>
            <a:pPr marL="400050" indent="-400050">
              <a:lnSpc>
                <a:spcPct val="150000"/>
              </a:lnSpc>
              <a:buAutoNum type="romanUcPeriod"/>
            </a:pPr>
            <a:r>
              <a:rPr lang="en-US" sz="3000" dirty="0"/>
              <a:t> Problem Statement</a:t>
            </a:r>
          </a:p>
          <a:p>
            <a:pPr marL="400050" indent="-400050">
              <a:lnSpc>
                <a:spcPct val="150000"/>
              </a:lnSpc>
              <a:buAutoNum type="romanUcPeriod"/>
            </a:pPr>
            <a:r>
              <a:rPr lang="en-US" sz="3000" dirty="0"/>
              <a:t> Use case diagram</a:t>
            </a:r>
          </a:p>
          <a:p>
            <a:pPr marL="400050" indent="-400050">
              <a:lnSpc>
                <a:spcPct val="150000"/>
              </a:lnSpc>
              <a:buAutoNum type="romanUcPeriod"/>
            </a:pPr>
            <a:r>
              <a:rPr lang="en-US" sz="3000" dirty="0"/>
              <a:t> Class diagram </a:t>
            </a:r>
          </a:p>
          <a:p>
            <a:pPr marL="400050" indent="-400050">
              <a:lnSpc>
                <a:spcPct val="150000"/>
              </a:lnSpc>
              <a:buAutoNum type="romanUcPeriod"/>
            </a:pPr>
            <a:r>
              <a:rPr lang="en-US" sz="3000" dirty="0"/>
              <a:t> OOP Technique explanation</a:t>
            </a:r>
          </a:p>
          <a:p>
            <a:pPr marL="400050" indent="-400050">
              <a:lnSpc>
                <a:spcPct val="150000"/>
              </a:lnSpc>
              <a:buAutoNum type="romanUcPeriod"/>
            </a:pPr>
            <a:r>
              <a:rPr lang="en-US" sz="3000" dirty="0"/>
              <a:t> Project Demo</a:t>
            </a:r>
          </a:p>
        </p:txBody>
      </p:sp>
    </p:spTree>
    <p:extLst>
      <p:ext uri="{BB962C8B-B14F-4D97-AF65-F5344CB8AC3E}">
        <p14:creationId xmlns:p14="http://schemas.microsoft.com/office/powerpoint/2010/main" val="295338009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D279EC6-212B-2A79-9CA2-3939E4224658}"/>
              </a:ext>
            </a:extLst>
          </p:cNvPr>
          <p:cNvSpPr/>
          <p:nvPr/>
        </p:nvSpPr>
        <p:spPr>
          <a:xfrm>
            <a:off x="0" y="0"/>
            <a:ext cx="12192000" cy="13208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8CED56-8AE0-DFCD-065F-533501D089E3}"/>
              </a:ext>
            </a:extLst>
          </p:cNvPr>
          <p:cNvSpPr txBox="1"/>
          <p:nvPr/>
        </p:nvSpPr>
        <p:spPr>
          <a:xfrm>
            <a:off x="1734312" y="229513"/>
            <a:ext cx="872337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dirty="0">
                <a:solidFill>
                  <a:schemeClr val="bg1"/>
                </a:solidFill>
                <a:latin typeface="+mj-lt"/>
              </a:rPr>
              <a:t>I. Member and Assignment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474ACF-2E2C-0798-B7B9-3E1A0526EDBD}"/>
              </a:ext>
            </a:extLst>
          </p:cNvPr>
          <p:cNvSpPr txBox="1"/>
          <p:nvPr/>
        </p:nvSpPr>
        <p:spPr>
          <a:xfrm>
            <a:off x="841248" y="2011680"/>
            <a:ext cx="11219688" cy="46124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3000" dirty="0"/>
              <a:t>Dinh Ngoc Lap Thanh – 20226000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300" dirty="0"/>
              <a:t>Design detail Class Diagram and Use case Diagram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300" dirty="0"/>
              <a:t>Write project Report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300" dirty="0"/>
              <a:t>Responsible for all project source code</a:t>
            </a:r>
          </a:p>
          <a:p>
            <a:pPr lvl="1">
              <a:lnSpc>
                <a:spcPct val="150000"/>
              </a:lnSpc>
            </a:pPr>
            <a:endParaRPr lang="en-US" sz="1200" dirty="0"/>
          </a:p>
          <a:p>
            <a:pPr lvl="1">
              <a:lnSpc>
                <a:spcPct val="150000"/>
              </a:lnSpc>
            </a:pPr>
            <a:endParaRPr lang="en-US" sz="1200" dirty="0"/>
          </a:p>
          <a:p>
            <a:pPr lvl="1">
              <a:lnSpc>
                <a:spcPct val="150000"/>
              </a:lnSpc>
            </a:pPr>
            <a:endParaRPr lang="en-US" sz="1200" dirty="0"/>
          </a:p>
          <a:p>
            <a:pPr lvl="1">
              <a:lnSpc>
                <a:spcPct val="150000"/>
              </a:lnSpc>
            </a:pPr>
            <a:endParaRPr lang="en-US" sz="1200" dirty="0"/>
          </a:p>
          <a:p>
            <a:pPr lvl="1">
              <a:lnSpc>
                <a:spcPct val="150000"/>
              </a:lnSpc>
            </a:pPr>
            <a:endParaRPr lang="en-US" sz="1200" dirty="0"/>
          </a:p>
          <a:p>
            <a:pPr lvl="1">
              <a:lnSpc>
                <a:spcPct val="150000"/>
              </a:lnSpc>
            </a:pPr>
            <a:endParaRPr lang="en-US" sz="1200" dirty="0"/>
          </a:p>
          <a:p>
            <a:pPr lvl="1">
              <a:lnSpc>
                <a:spcPct val="150000"/>
              </a:lnSpc>
            </a:pPr>
            <a:endParaRPr lang="en-US" sz="1200" dirty="0"/>
          </a:p>
          <a:p>
            <a:pPr lvl="1">
              <a:lnSpc>
                <a:spcPct val="150000"/>
              </a:lnSpc>
            </a:pPr>
            <a:endParaRPr lang="en-US" sz="1200" dirty="0"/>
          </a:p>
          <a:p>
            <a:pPr>
              <a:lnSpc>
                <a:spcPct val="150000"/>
              </a:lnSpc>
            </a:pPr>
            <a:r>
              <a:rPr lang="en-US" sz="1200" dirty="0">
                <a:solidFill>
                  <a:srgbClr val="C00000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Exception in thread "main" </a:t>
            </a:r>
            <a:r>
              <a:rPr lang="en-US" sz="1200" dirty="0" err="1">
                <a:solidFill>
                  <a:srgbClr val="C00000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java.lang.</a:t>
            </a:r>
            <a:r>
              <a:rPr lang="en-US" sz="1200" u="sng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ArrayIndexOutOfBoundsException</a:t>
            </a:r>
            <a:r>
              <a:rPr lang="en-US" sz="1200" dirty="0">
                <a:solidFill>
                  <a:srgbClr val="C00000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: Index 1 out of bounds for length 1</a:t>
            </a:r>
            <a:endParaRPr lang="en-US" sz="1000" dirty="0">
              <a:solidFill>
                <a:srgbClr val="C00000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1785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D279EC6-212B-2A79-9CA2-3939E4224658}"/>
              </a:ext>
            </a:extLst>
          </p:cNvPr>
          <p:cNvSpPr/>
          <p:nvPr/>
        </p:nvSpPr>
        <p:spPr>
          <a:xfrm>
            <a:off x="0" y="0"/>
            <a:ext cx="12192000" cy="13208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8CED56-8AE0-DFCD-065F-533501D089E3}"/>
              </a:ext>
            </a:extLst>
          </p:cNvPr>
          <p:cNvSpPr txBox="1"/>
          <p:nvPr/>
        </p:nvSpPr>
        <p:spPr>
          <a:xfrm>
            <a:off x="1734312" y="229513"/>
            <a:ext cx="872337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dirty="0">
                <a:solidFill>
                  <a:schemeClr val="bg1"/>
                </a:solidFill>
                <a:latin typeface="+mj-lt"/>
              </a:rPr>
              <a:t>II. Problem Statement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1363843-2701-CFA9-A842-FDB6D0355F8B}"/>
              </a:ext>
            </a:extLst>
          </p:cNvPr>
          <p:cNvSpPr txBox="1"/>
          <p:nvPr/>
        </p:nvSpPr>
        <p:spPr>
          <a:xfrm>
            <a:off x="902208" y="2025908"/>
            <a:ext cx="10387584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dirty="0"/>
              <a:t>Design a functioning game with main screen that include: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300" dirty="0"/>
              <a:t>Start: start the game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300" dirty="0"/>
              <a:t>Exit: exit the program with confirmation from user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300" dirty="0"/>
              <a:t>Help: display game guideline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dirty="0"/>
              <a:t>In the game screen: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300" dirty="0"/>
              <a:t>A game board with 10 square tiles, each holding 5 “dan” and 2 semi circles, each holding 1 “</a:t>
            </a:r>
            <a:r>
              <a:rPr lang="en-US" sz="2300" dirty="0" err="1"/>
              <a:t>quan</a:t>
            </a:r>
            <a:r>
              <a:rPr lang="en-US" sz="2300" dirty="0"/>
              <a:t>” each.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300" dirty="0"/>
              <a:t>The application must notify players’ turn.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300" dirty="0"/>
              <a:t>Players can select square and direction to spread gems. If condition meet, he/she will collect the gems in the consecutive squares according to the game’s instruction.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300" dirty="0"/>
              <a:t>A notification of the winner when the end game conditions are met.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89102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48E8FFD-E04D-25B1-65AC-FC699E2E0F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4540" y="1516129"/>
            <a:ext cx="5469664" cy="328655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D279EC6-212B-2A79-9CA2-3939E4224658}"/>
              </a:ext>
            </a:extLst>
          </p:cNvPr>
          <p:cNvSpPr/>
          <p:nvPr/>
        </p:nvSpPr>
        <p:spPr>
          <a:xfrm>
            <a:off x="0" y="0"/>
            <a:ext cx="12192000" cy="13208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8CED56-8AE0-DFCD-065F-533501D089E3}"/>
              </a:ext>
            </a:extLst>
          </p:cNvPr>
          <p:cNvSpPr txBox="1"/>
          <p:nvPr/>
        </p:nvSpPr>
        <p:spPr>
          <a:xfrm>
            <a:off x="1734312" y="229513"/>
            <a:ext cx="872337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dirty="0">
                <a:solidFill>
                  <a:schemeClr val="bg1"/>
                </a:solidFill>
                <a:latin typeface="+mj-lt"/>
              </a:rPr>
              <a:t>III. Use case diagram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746CE34-4E12-E1BC-3D52-639A2730AD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1201" y="1490250"/>
            <a:ext cx="7376031" cy="513823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979309C-A913-8165-DFAE-BA9DB149D952}"/>
              </a:ext>
            </a:extLst>
          </p:cNvPr>
          <p:cNvSpPr/>
          <p:nvPr/>
        </p:nvSpPr>
        <p:spPr>
          <a:xfrm>
            <a:off x="9857232" y="1330977"/>
            <a:ext cx="5080000" cy="553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4527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966BA9B-1441-2D18-1CA8-85B2C58AF6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9809" y="1324081"/>
            <a:ext cx="8827879" cy="530440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D279EC6-212B-2A79-9CA2-3939E4224658}"/>
              </a:ext>
            </a:extLst>
          </p:cNvPr>
          <p:cNvSpPr/>
          <p:nvPr/>
        </p:nvSpPr>
        <p:spPr>
          <a:xfrm>
            <a:off x="0" y="0"/>
            <a:ext cx="12192000" cy="13208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8CED56-8AE0-DFCD-065F-533501D089E3}"/>
              </a:ext>
            </a:extLst>
          </p:cNvPr>
          <p:cNvSpPr txBox="1"/>
          <p:nvPr/>
        </p:nvSpPr>
        <p:spPr>
          <a:xfrm>
            <a:off x="1734312" y="229513"/>
            <a:ext cx="872337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dirty="0">
                <a:solidFill>
                  <a:schemeClr val="bg1"/>
                </a:solidFill>
                <a:latin typeface="+mj-lt"/>
              </a:rPr>
              <a:t>IV. Class diagram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9152905-CC96-CD2E-D30D-C0C0C65B823D}"/>
              </a:ext>
            </a:extLst>
          </p:cNvPr>
          <p:cNvSpPr/>
          <p:nvPr/>
        </p:nvSpPr>
        <p:spPr>
          <a:xfrm>
            <a:off x="12192000" y="1320800"/>
            <a:ext cx="4902200" cy="553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FFDDF1-9915-FD62-D281-B9C75C96ADF4}"/>
              </a:ext>
            </a:extLst>
          </p:cNvPr>
          <p:cNvSpPr/>
          <p:nvPr/>
        </p:nvSpPr>
        <p:spPr>
          <a:xfrm>
            <a:off x="17094200" y="1320800"/>
            <a:ext cx="5080000" cy="553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E7A2669-6B9D-B14B-260A-C2C7132A8693}"/>
              </a:ext>
            </a:extLst>
          </p:cNvPr>
          <p:cNvSpPr/>
          <p:nvPr/>
        </p:nvSpPr>
        <p:spPr>
          <a:xfrm>
            <a:off x="-3834998" y="1320800"/>
            <a:ext cx="4902200" cy="553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0C296EE-1EF5-31A3-AE14-478D2FCD88F2}"/>
              </a:ext>
            </a:extLst>
          </p:cNvPr>
          <p:cNvSpPr/>
          <p:nvPr/>
        </p:nvSpPr>
        <p:spPr>
          <a:xfrm>
            <a:off x="20929198" y="1320800"/>
            <a:ext cx="5080000" cy="553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CF57232-F704-67D1-9165-685073E5BD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07334" y="1430867"/>
            <a:ext cx="7376031" cy="5138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4074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E5DC2709-ED03-685A-0C7F-28381639F6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71991" y="-816304"/>
            <a:ext cx="12771991" cy="767430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D279EC6-212B-2A79-9CA2-3939E4224658}"/>
              </a:ext>
            </a:extLst>
          </p:cNvPr>
          <p:cNvSpPr/>
          <p:nvPr/>
        </p:nvSpPr>
        <p:spPr>
          <a:xfrm>
            <a:off x="0" y="0"/>
            <a:ext cx="12192000" cy="13208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8CED56-8AE0-DFCD-065F-533501D089E3}"/>
              </a:ext>
            </a:extLst>
          </p:cNvPr>
          <p:cNvSpPr txBox="1"/>
          <p:nvPr/>
        </p:nvSpPr>
        <p:spPr>
          <a:xfrm>
            <a:off x="1734312" y="229513"/>
            <a:ext cx="872337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dirty="0">
                <a:solidFill>
                  <a:schemeClr val="bg1"/>
                </a:solidFill>
                <a:latin typeface="+mj-lt"/>
              </a:rPr>
              <a:t>V. OOP Technique explanation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2D9CDF-BDF0-4D11-B632-C04D62EBDB9B}"/>
              </a:ext>
            </a:extLst>
          </p:cNvPr>
          <p:cNvSpPr txBox="1"/>
          <p:nvPr/>
        </p:nvSpPr>
        <p:spPr>
          <a:xfrm>
            <a:off x="745671" y="1733548"/>
            <a:ext cx="1044484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AutoNum type="romanUcPeriod"/>
            </a:pPr>
            <a:r>
              <a:rPr lang="en-US" sz="3000" dirty="0"/>
              <a:t>Abstraction and Encapsulation</a:t>
            </a:r>
            <a:endParaRPr lang="en-US" sz="23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02210DA-44F1-B524-149D-68EE2CCE0C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2159" y="2905762"/>
            <a:ext cx="8855529" cy="385074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29C4DBFE-52AE-F736-F9AC-AD34CDF0B276}"/>
              </a:ext>
            </a:extLst>
          </p:cNvPr>
          <p:cNvSpPr/>
          <p:nvPr/>
        </p:nvSpPr>
        <p:spPr>
          <a:xfrm>
            <a:off x="-9804714" y="1320800"/>
            <a:ext cx="4902200" cy="553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6BA4D21-15D4-1AE8-154F-C5225042B619}"/>
              </a:ext>
            </a:extLst>
          </p:cNvPr>
          <p:cNvSpPr/>
          <p:nvPr/>
        </p:nvSpPr>
        <p:spPr>
          <a:xfrm>
            <a:off x="-5009012" y="1320800"/>
            <a:ext cx="4902200" cy="553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B4D6FCD-08BB-5EEA-B76B-8D07881809EA}"/>
              </a:ext>
            </a:extLst>
          </p:cNvPr>
          <p:cNvSpPr txBox="1"/>
          <p:nvPr/>
        </p:nvSpPr>
        <p:spPr>
          <a:xfrm>
            <a:off x="1073002" y="2123213"/>
            <a:ext cx="11322756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300" dirty="0"/>
              <a:t>To prevent unwanted data access, we utilize encapsulation to return and modify data only when necessary.</a:t>
            </a:r>
          </a:p>
          <a:p>
            <a:endParaRPr lang="en-US" sz="2300" dirty="0"/>
          </a:p>
        </p:txBody>
      </p:sp>
    </p:spTree>
    <p:extLst>
      <p:ext uri="{BB962C8B-B14F-4D97-AF65-F5344CB8AC3E}">
        <p14:creationId xmlns:p14="http://schemas.microsoft.com/office/powerpoint/2010/main" val="24205223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E5DC2709-ED03-685A-0C7F-28381639F6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21253" y="-636000"/>
            <a:ext cx="12771991" cy="767430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D279EC6-212B-2A79-9CA2-3939E4224658}"/>
              </a:ext>
            </a:extLst>
          </p:cNvPr>
          <p:cNvSpPr/>
          <p:nvPr/>
        </p:nvSpPr>
        <p:spPr>
          <a:xfrm>
            <a:off x="0" y="0"/>
            <a:ext cx="12192000" cy="13208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8CED56-8AE0-DFCD-065F-533501D089E3}"/>
              </a:ext>
            </a:extLst>
          </p:cNvPr>
          <p:cNvSpPr txBox="1"/>
          <p:nvPr/>
        </p:nvSpPr>
        <p:spPr>
          <a:xfrm>
            <a:off x="1734312" y="229513"/>
            <a:ext cx="872337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dirty="0">
                <a:solidFill>
                  <a:schemeClr val="bg1"/>
                </a:solidFill>
                <a:latin typeface="+mj-lt"/>
              </a:rPr>
              <a:t>V. OOP Technique explanation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2D9CDF-BDF0-4D11-B632-C04D62EBDB9B}"/>
              </a:ext>
            </a:extLst>
          </p:cNvPr>
          <p:cNvSpPr txBox="1"/>
          <p:nvPr/>
        </p:nvSpPr>
        <p:spPr>
          <a:xfrm>
            <a:off x="745671" y="1733548"/>
            <a:ext cx="10444843" cy="907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II. Aggregation and Inheritance</a:t>
            </a:r>
          </a:p>
          <a:p>
            <a:endParaRPr lang="en-US" sz="23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C4DBFE-52AE-F736-F9AC-AD34CDF0B276}"/>
              </a:ext>
            </a:extLst>
          </p:cNvPr>
          <p:cNvSpPr/>
          <p:nvPr/>
        </p:nvSpPr>
        <p:spPr>
          <a:xfrm>
            <a:off x="-9804714" y="1320800"/>
            <a:ext cx="4902200" cy="553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6BA4D21-15D4-1AE8-154F-C5225042B619}"/>
              </a:ext>
            </a:extLst>
          </p:cNvPr>
          <p:cNvSpPr/>
          <p:nvPr/>
        </p:nvSpPr>
        <p:spPr>
          <a:xfrm>
            <a:off x="-4902514" y="1320800"/>
            <a:ext cx="4902200" cy="553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B4D6FCD-08BB-5EEA-B76B-8D07881809EA}"/>
              </a:ext>
            </a:extLst>
          </p:cNvPr>
          <p:cNvSpPr txBox="1"/>
          <p:nvPr/>
        </p:nvSpPr>
        <p:spPr>
          <a:xfrm>
            <a:off x="1001486" y="2187518"/>
            <a:ext cx="11322756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300" dirty="0"/>
              <a:t>Class </a:t>
            </a:r>
            <a:r>
              <a:rPr lang="en-US" sz="2300" dirty="0" err="1"/>
              <a:t>MainFrame</a:t>
            </a:r>
            <a:r>
              <a:rPr lang="en-US" sz="2300" dirty="0"/>
              <a:t>, </a:t>
            </a:r>
            <a:r>
              <a:rPr lang="en-US" sz="2300" dirty="0" err="1"/>
              <a:t>GameFrame</a:t>
            </a:r>
            <a:r>
              <a:rPr lang="en-US" sz="2300" dirty="0"/>
              <a:t> inherit from class </a:t>
            </a:r>
            <a:r>
              <a:rPr lang="en-US" sz="2300" dirty="0" err="1"/>
              <a:t>JFrame</a:t>
            </a:r>
            <a:r>
              <a:rPr lang="en-US" sz="23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300" dirty="0"/>
              <a:t>Class </a:t>
            </a:r>
            <a:r>
              <a:rPr lang="en-US" sz="2300" dirty="0" err="1"/>
              <a:t>MyPanel</a:t>
            </a:r>
            <a:r>
              <a:rPr lang="en-US" sz="2300" dirty="0"/>
              <a:t> inherits from class </a:t>
            </a:r>
            <a:r>
              <a:rPr lang="en-US" sz="2300" dirty="0" err="1"/>
              <a:t>JPanel</a:t>
            </a:r>
            <a:r>
              <a:rPr lang="en-US" sz="2300" dirty="0"/>
              <a:t>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300" dirty="0"/>
              <a:t>Create a modifiable new class that still have the property of its parent.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749B40-9746-C5E9-00CA-DD16B556D5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70300"/>
            <a:ext cx="12192000" cy="45064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7527F4E-D341-AAED-8C5D-1D316D50C1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107790"/>
            <a:ext cx="12192000" cy="48077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384C120-F915-80C3-3F9E-CBAB666C30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749756"/>
            <a:ext cx="12192000" cy="46734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6DA977D-356B-6155-7F01-F05AD3F731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6166053"/>
            <a:ext cx="12192000" cy="44170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B2777A5-54CF-DD04-A541-207AE62CDE07}"/>
              </a:ext>
            </a:extLst>
          </p:cNvPr>
          <p:cNvSpPr txBox="1"/>
          <p:nvPr/>
        </p:nvSpPr>
        <p:spPr>
          <a:xfrm>
            <a:off x="1001172" y="5260127"/>
            <a:ext cx="10795876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300" dirty="0"/>
              <a:t>Class </a:t>
            </a:r>
            <a:r>
              <a:rPr lang="en-US" sz="2300" dirty="0" err="1"/>
              <a:t>GameFrame</a:t>
            </a:r>
            <a:r>
              <a:rPr lang="en-US" sz="2300" dirty="0"/>
              <a:t> also use objects of class </a:t>
            </a:r>
            <a:r>
              <a:rPr lang="en-US" sz="2300" dirty="0" err="1"/>
              <a:t>MyPanel</a:t>
            </a:r>
            <a:r>
              <a:rPr lang="en-US" sz="2300" dirty="0"/>
              <a:t> as its member to initialize the gameboard.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300" dirty="0"/>
          </a:p>
        </p:txBody>
      </p:sp>
    </p:spTree>
    <p:extLst>
      <p:ext uri="{BB962C8B-B14F-4D97-AF65-F5344CB8AC3E}">
        <p14:creationId xmlns:p14="http://schemas.microsoft.com/office/powerpoint/2010/main" val="6064121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E5DC2709-ED03-685A-0C7F-28381639F6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71991" y="-610242"/>
            <a:ext cx="12771991" cy="767430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D279EC6-212B-2A79-9CA2-3939E4224658}"/>
              </a:ext>
            </a:extLst>
          </p:cNvPr>
          <p:cNvSpPr/>
          <p:nvPr/>
        </p:nvSpPr>
        <p:spPr>
          <a:xfrm>
            <a:off x="0" y="0"/>
            <a:ext cx="12192000" cy="13208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8CED56-8AE0-DFCD-065F-533501D089E3}"/>
              </a:ext>
            </a:extLst>
          </p:cNvPr>
          <p:cNvSpPr txBox="1"/>
          <p:nvPr/>
        </p:nvSpPr>
        <p:spPr>
          <a:xfrm>
            <a:off x="1734312" y="229513"/>
            <a:ext cx="872337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dirty="0">
                <a:solidFill>
                  <a:schemeClr val="bg1"/>
                </a:solidFill>
                <a:latin typeface="+mj-lt"/>
              </a:rPr>
              <a:t>V. OOP Technique explanation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2D9CDF-BDF0-4D11-B632-C04D62EBDB9B}"/>
              </a:ext>
            </a:extLst>
          </p:cNvPr>
          <p:cNvSpPr txBox="1"/>
          <p:nvPr/>
        </p:nvSpPr>
        <p:spPr>
          <a:xfrm>
            <a:off x="745671" y="1733548"/>
            <a:ext cx="10444843" cy="907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III. Abstract class and Interface</a:t>
            </a:r>
          </a:p>
          <a:p>
            <a:endParaRPr lang="en-US" sz="23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C4DBFE-52AE-F736-F9AC-AD34CDF0B276}"/>
              </a:ext>
            </a:extLst>
          </p:cNvPr>
          <p:cNvSpPr/>
          <p:nvPr/>
        </p:nvSpPr>
        <p:spPr>
          <a:xfrm>
            <a:off x="-9804714" y="1320800"/>
            <a:ext cx="4902200" cy="553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6BA4D21-15D4-1AE8-154F-C5225042B619}"/>
              </a:ext>
            </a:extLst>
          </p:cNvPr>
          <p:cNvSpPr/>
          <p:nvPr/>
        </p:nvSpPr>
        <p:spPr>
          <a:xfrm>
            <a:off x="-5009012" y="1320800"/>
            <a:ext cx="4902200" cy="553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EE50606-9DF3-E2EC-6D98-75BE7DF106A7}"/>
              </a:ext>
            </a:extLst>
          </p:cNvPr>
          <p:cNvSpPr txBox="1"/>
          <p:nvPr/>
        </p:nvSpPr>
        <p:spPr>
          <a:xfrm>
            <a:off x="1001486" y="2187518"/>
            <a:ext cx="11322756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300" dirty="0"/>
              <a:t>Class </a:t>
            </a:r>
            <a:r>
              <a:rPr lang="en-US" sz="2300" dirty="0" err="1"/>
              <a:t>MainFrame</a:t>
            </a:r>
            <a:r>
              <a:rPr lang="en-US" sz="2300" dirty="0"/>
              <a:t> implement interface ActionListener and override its method.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300" dirty="0"/>
              <a:t>Class </a:t>
            </a:r>
            <a:r>
              <a:rPr lang="en-US" sz="2300" dirty="0" err="1"/>
              <a:t>GameFrame</a:t>
            </a:r>
            <a:r>
              <a:rPr lang="en-US" sz="2300" dirty="0"/>
              <a:t> implement interface </a:t>
            </a:r>
            <a:r>
              <a:rPr lang="en-US" sz="2300" dirty="0" err="1"/>
              <a:t>MouseListener</a:t>
            </a:r>
            <a:r>
              <a:rPr lang="en-US" sz="2300" dirty="0"/>
              <a:t> and override its methods.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300" dirty="0"/>
              <a:t>Class </a:t>
            </a:r>
            <a:r>
              <a:rPr lang="en-US" sz="2300" dirty="0" err="1"/>
              <a:t>MyPanel</a:t>
            </a:r>
            <a:r>
              <a:rPr lang="en-US" sz="2300" dirty="0"/>
              <a:t> also override the existing method </a:t>
            </a:r>
            <a:r>
              <a:rPr lang="en-US" sz="2300" dirty="0" err="1"/>
              <a:t>paintComponent</a:t>
            </a:r>
            <a:r>
              <a:rPr lang="en-US" sz="2300" dirty="0"/>
              <a:t> in its parent class, </a:t>
            </a:r>
            <a:r>
              <a:rPr lang="en-US" sz="2300" dirty="0" err="1"/>
              <a:t>JPanel</a:t>
            </a:r>
            <a:endParaRPr lang="en-US" sz="23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0FDFF16-C311-6443-AC3E-3A4BE66053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9511" y="3791639"/>
            <a:ext cx="12192000" cy="849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7550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JuxtaposeVTI">
  <a:themeElements>
    <a:clrScheme name="AnalogousFromLightSeedRightStep">
      <a:dk1>
        <a:srgbClr val="000000"/>
      </a:dk1>
      <a:lt1>
        <a:srgbClr val="FFFFFF"/>
      </a:lt1>
      <a:dk2>
        <a:srgbClr val="223920"/>
      </a:dk2>
      <a:lt2>
        <a:srgbClr val="E2E4E8"/>
      </a:lt2>
      <a:accent1>
        <a:srgbClr val="C79C36"/>
      </a:accent1>
      <a:accent2>
        <a:srgbClr val="9BA83B"/>
      </a:accent2>
      <a:accent3>
        <a:srgbClr val="78B147"/>
      </a:accent3>
      <a:accent4>
        <a:srgbClr val="3BB734"/>
      </a:accent4>
      <a:accent5>
        <a:srgbClr val="37B766"/>
      </a:accent5>
      <a:accent6>
        <a:srgbClr val="3DB49A"/>
      </a:accent6>
      <a:hlink>
        <a:srgbClr val="697EAE"/>
      </a:hlink>
      <a:folHlink>
        <a:srgbClr val="7F7F7F"/>
      </a:folHlink>
    </a:clrScheme>
    <a:fontScheme name="Custom 167">
      <a:majorFont>
        <a:latin typeface="Franklin Gothic Demi Cond"/>
        <a:ea typeface=""/>
        <a:cs typeface=""/>
      </a:majorFont>
      <a:minorFont>
        <a:latin typeface="Franklin Gothic 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JuxtaposeVTI" id="{FBDCC3B4-6EA8-442A-B697-43C068E31FE3}" vid="{090F2E09-E4E2-4F71-A70E-279F5A0D9E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C198DC525AB0C498E66E801E0990E33" ma:contentTypeVersion="14" ma:contentTypeDescription="Create a new document." ma:contentTypeScope="" ma:versionID="4703498044eef5d6551cb2e9c9f99725">
  <xsd:schema xmlns:xsd="http://www.w3.org/2001/XMLSchema" xmlns:xs="http://www.w3.org/2001/XMLSchema" xmlns:p="http://schemas.microsoft.com/office/2006/metadata/properties" xmlns:ns3="734ad12e-f028-4e8d-9eec-fc3955d1bf94" xmlns:ns4="2a660bb1-2241-48a6-aaaa-4d835ea00b2f" targetNamespace="http://schemas.microsoft.com/office/2006/metadata/properties" ma:root="true" ma:fieldsID="843e454fc135a582152f743ee892ed00" ns3:_="" ns4:_="">
    <xsd:import namespace="734ad12e-f028-4e8d-9eec-fc3955d1bf94"/>
    <xsd:import namespace="2a660bb1-2241-48a6-aaaa-4d835ea00b2f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MediaServiceSystem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ServiceDateTaken" minOccurs="0"/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SearchProperties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34ad12e-f028-4e8d-9eec-fc3955d1bf9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ystemTags" ma:index="11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_activity" ma:index="16" nillable="true" ma:displayName="_activity" ma:hidden="true" ma:internalName="_activity">
      <xsd:simpleType>
        <xsd:restriction base="dms:Note"/>
      </xsd:simpleType>
    </xsd:element>
    <xsd:element name="MediaServiceSearchProperties" ma:index="2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a660bb1-2241-48a6-aaaa-4d835ea00b2f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9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734ad12e-f028-4e8d-9eec-fc3955d1bf94" xsi:nil="true"/>
  </documentManagement>
</p:properties>
</file>

<file path=customXml/itemProps1.xml><?xml version="1.0" encoding="utf-8"?>
<ds:datastoreItem xmlns:ds="http://schemas.openxmlformats.org/officeDocument/2006/customXml" ds:itemID="{2E95FC0E-A649-4CBC-A847-B647760ED21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0029A3D-8BAE-4748-9FB5-2CA8C18FE38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34ad12e-f028-4e8d-9eec-fc3955d1bf94"/>
    <ds:schemaRef ds:uri="2a660bb1-2241-48a6-aaaa-4d835ea00b2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785FACF-F3CF-455B-920B-6C70C4F952CA}">
  <ds:schemaRefs>
    <ds:schemaRef ds:uri="2a660bb1-2241-48a6-aaaa-4d835ea00b2f"/>
    <ds:schemaRef ds:uri="http://schemas.microsoft.com/office/infopath/2007/PartnerControls"/>
    <ds:schemaRef ds:uri="http://purl.org/dc/terms/"/>
    <ds:schemaRef ds:uri="http://www.w3.org/XML/1998/namespace"/>
    <ds:schemaRef ds:uri="http://purl.org/dc/elements/1.1/"/>
    <ds:schemaRef ds:uri="http://schemas.microsoft.com/office/2006/documentManagement/types"/>
    <ds:schemaRef ds:uri="734ad12e-f028-4e8d-9eec-fc3955d1bf94"/>
    <ds:schemaRef ds:uri="http://schemas.openxmlformats.org/package/2006/metadata/core-properties"/>
    <ds:schemaRef ds:uri="http://schemas.microsoft.com/office/2006/metadata/properties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256</TotalTime>
  <Words>386</Words>
  <Application>Microsoft Office PowerPoint</Application>
  <PresentationFormat>Widescreen</PresentationFormat>
  <Paragraphs>59</Paragraphs>
  <Slides>11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Aptos</vt:lpstr>
      <vt:lpstr>Arial</vt:lpstr>
      <vt:lpstr>Franklin Gothic Demi Cond</vt:lpstr>
      <vt:lpstr>Franklin Gothic Medium</vt:lpstr>
      <vt:lpstr>JetBrains Mono</vt:lpstr>
      <vt:lpstr>Wingdings</vt:lpstr>
      <vt:lpstr>JuxtaposeVTI</vt:lpstr>
      <vt:lpstr>OOP Mini Project Presentation</vt:lpstr>
      <vt:lpstr>Content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OOP Mini Project Presentation</dc:title>
  <dc:creator>Dinh Ngoc Lap Thanh 20226000</dc:creator>
  <cp:lastModifiedBy>Dinh Ngoc Lap Thanh 20226000</cp:lastModifiedBy>
  <cp:revision>46</cp:revision>
  <dcterms:created xsi:type="dcterms:W3CDTF">2024-05-23T12:48:46Z</dcterms:created>
  <dcterms:modified xsi:type="dcterms:W3CDTF">2024-05-30T03:01:58Z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0x010100FC198DC525AB0C498E66E801E0990E33</vt:lpwstr>
  </property>
</Properties>
</file>